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61" r:id="rId4"/>
    <p:sldId id="262" r:id="rId5"/>
    <p:sldId id="27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9144000" cy="5143500" type="screen16x9"/>
  <p:notesSz cx="6858000" cy="9144000"/>
  <p:embeddedFontLst>
    <p:embeddedFont>
      <p:font typeface="Montserrat Black" panose="020B0604020202020204" charset="-52"/>
      <p:bold r:id="rId16"/>
      <p:boldItalic r:id="rId17"/>
    </p:embeddedFont>
    <p:embeddedFont>
      <p:font typeface="Montserrat" panose="020B0604020202020204" charset="-52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gXibPICmElT20R5Iy5acDRsXJ6c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-394" y="-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8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media/image1.png>
</file>

<file path=ppt/media/image10.png>
</file>

<file path=ppt/media/image11.png>
</file>

<file path=ppt/media/image12.png>
</file>

<file path=ppt/media/image13.wmf>
</file>

<file path=ppt/media/image14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7572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d0017381e_1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g2bd0017381e_1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bd0017381e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g2bd0017381e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bd0017381e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2bd0017381e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6383cb53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g296383cb53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62aafab7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2962aafab7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62aafab7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" name="Google Shape;99;g2962aafab7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bd0017381e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bd0017381e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962aafab7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g2962aafab7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bd0017381e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g2bd0017381e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bd0017381e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g2bd0017381e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2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2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2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www.odin.study/ru/Cohort/Info/42290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4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 descr="Изображение выглядит как корона, Графика, искусство, текс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6700" y="614363"/>
            <a:ext cx="3714750" cy="39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"/>
          <p:cNvSpPr txBox="1">
            <a:spLocks noGrp="1"/>
          </p:cNvSpPr>
          <p:nvPr>
            <p:ph type="ctrTitle"/>
          </p:nvPr>
        </p:nvSpPr>
        <p:spPr>
          <a:xfrm>
            <a:off x="2767750" y="1162625"/>
            <a:ext cx="6171300" cy="16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0331"/>
              <a:buFont typeface="Arial"/>
              <a:buNone/>
            </a:pPr>
            <a:r>
              <a:rPr lang="ru" sz="1821">
                <a:latin typeface="Times New Roman"/>
                <a:ea typeface="Times New Roman"/>
                <a:cs typeface="Times New Roman"/>
                <a:sym typeface="Times New Roman"/>
              </a:rPr>
              <a:t>ПРОГРАММА</a:t>
            </a:r>
            <a:endParaRPr sz="182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0331"/>
              <a:buFont typeface="Arial"/>
              <a:buNone/>
            </a:pPr>
            <a:r>
              <a:rPr lang="ru" sz="1821">
                <a:latin typeface="Times New Roman"/>
                <a:ea typeface="Times New Roman"/>
                <a:cs typeface="Times New Roman"/>
                <a:sym typeface="Times New Roman"/>
              </a:rPr>
              <a:t>ПРОФЕССИОНАЛЬНОЙ ПЕРЕПОДГОТОВКИ</a:t>
            </a:r>
            <a:endParaRPr sz="182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0"/>
              <a:buFont typeface="Arial"/>
              <a:buNone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44950"/>
              <a:buFont typeface="Arial"/>
              <a:buNone/>
            </a:pPr>
            <a:r>
              <a:rPr lang="ru" sz="20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lang="ru" sz="20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Python-разработка для БПЛА: паттерны проектирования, API-интерфейсы и библиотеки для оптимизации решений</a:t>
            </a:r>
            <a:r>
              <a:rPr lang="ru" sz="20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0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"/>
          <p:cNvSpPr txBox="1">
            <a:spLocks noGrp="1"/>
          </p:cNvSpPr>
          <p:nvPr>
            <p:ph type="subTitle" idx="1"/>
          </p:nvPr>
        </p:nvSpPr>
        <p:spPr>
          <a:xfrm>
            <a:off x="3818625" y="2722250"/>
            <a:ext cx="5364300" cy="22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Преподаватель курса</a:t>
            </a: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9525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b="1" dirty="0">
                <a:solidFill>
                  <a:srgbClr val="11696D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Максимов Егор Васильевич</a:t>
            </a:r>
            <a:endParaRPr sz="1300" b="1" dirty="0">
              <a:solidFill>
                <a:srgbClr val="11696D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Выполнил</a:t>
            </a: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-RU" sz="1300" b="1" dirty="0" smtClean="0">
                <a:solidFill>
                  <a:srgbClr val="11696D"/>
                </a:solidFill>
                <a:latin typeface="Times New Roman" panose="02020603050405020304" pitchFamily="18" charset="0"/>
                <a:ea typeface="Montserrat"/>
                <a:cs typeface="Times New Roman" panose="02020603050405020304" pitchFamily="18" charset="0"/>
                <a:sym typeface="Montserrat"/>
              </a:rPr>
              <a:t>Стрельцов Павел Анатольевич</a:t>
            </a:r>
            <a:endParaRPr sz="1300" b="1" dirty="0">
              <a:solidFill>
                <a:srgbClr val="11696D"/>
              </a:solidFill>
              <a:latin typeface="Times New Roman" panose="02020603050405020304" pitchFamily="18" charset="0"/>
              <a:ea typeface="Montserrat"/>
              <a:cs typeface="Times New Roman" panose="02020603050405020304" pitchFamily="18" charset="0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>
              <a:buClr>
                <a:schemeClr val="dk1"/>
              </a:buClr>
              <a:buSzPct val="233333"/>
            </a:pPr>
            <a:r>
              <a:rPr lang="ru" sz="12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№ </a:t>
            </a:r>
            <a:r>
              <a:rPr lang="ru-RU" sz="1400" dirty="0">
                <a:hlinkClick r:id="rId4"/>
              </a:rPr>
              <a:t>БПЛА_256-1/2024</a:t>
            </a: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33333"/>
              <a:buFont typeface="Arial"/>
              <a:buNone/>
            </a:pPr>
            <a:r>
              <a:rPr lang="ru" sz="12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Москва 2024 г.</a:t>
            </a:r>
            <a:endParaRPr sz="12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33333"/>
              <a:buNone/>
            </a:pP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7" name="Google Shape;57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09108" y="4639926"/>
            <a:ext cx="1983341" cy="31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723225" y="163100"/>
            <a:ext cx="1304402" cy="109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bd0017381e_1_21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Стратегии управления ресурсами и энергопотреблением для повышения эффективности работы </a:t>
            </a:r>
            <a:r>
              <a:rPr lang="ru" sz="1500" b="1" dirty="0">
                <a:solidFill>
                  <a:schemeClr val="tx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программы</a:t>
            </a:r>
            <a:endParaRPr sz="1500" b="1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2" name="Google Shape;142;g2bd0017381e_1_21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3" name="Google Shape;143;g2bd0017381e_1_21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9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Google Shape;120;g2962aafab79_0_12"/>
          <p:cNvSpPr txBox="1"/>
          <p:nvPr/>
        </p:nvSpPr>
        <p:spPr>
          <a:xfrm>
            <a:off x="311699" y="832700"/>
            <a:ext cx="8460826" cy="18466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 err="1"/>
              <a:t>threading</a:t>
            </a:r>
            <a:r>
              <a:rPr lang="ru-RU" sz="1200" b="1" dirty="0"/>
              <a:t> </a:t>
            </a:r>
            <a:r>
              <a:rPr lang="ru-RU" sz="1200" b="1" dirty="0" smtClean="0"/>
              <a:t>(</a:t>
            </a:r>
            <a:r>
              <a:rPr lang="ru-RU" sz="1200" b="1" dirty="0" err="1" smtClean="0"/>
              <a:t>многопоточность</a:t>
            </a:r>
            <a:r>
              <a:rPr lang="ru-RU" sz="1200" b="1" dirty="0" smtClean="0"/>
              <a:t>): </a:t>
            </a:r>
            <a:r>
              <a:rPr lang="ru-RU" sz="1200" dirty="0" smtClean="0"/>
              <a:t>- использование </a:t>
            </a:r>
            <a:r>
              <a:rPr lang="ru-RU" sz="1200" dirty="0"/>
              <a:t>модуля </a:t>
            </a:r>
            <a:r>
              <a:rPr lang="ru-RU" sz="1200" dirty="0" err="1">
                <a:solidFill>
                  <a:srgbClr val="0070C0"/>
                </a:solidFill>
              </a:rPr>
              <a:t>threading</a:t>
            </a:r>
            <a:r>
              <a:rPr lang="ru-RU" sz="1200" dirty="0"/>
              <a:t> для запуска камер в отдельных потоках </a:t>
            </a:r>
            <a:r>
              <a:rPr lang="ru-RU" sz="1200" dirty="0" smtClean="0"/>
              <a:t>— это подход </a:t>
            </a:r>
            <a:r>
              <a:rPr lang="ru-RU" sz="1200" dirty="0"/>
              <a:t>для реализации параллелизма, что улучшает производительность при работе с несколькими камерами</a:t>
            </a:r>
            <a:r>
              <a:rPr lang="ru-RU" sz="1200" dirty="0" smtClean="0"/>
              <a:t>.</a:t>
            </a:r>
            <a:endParaRPr lang="ru-RU" sz="1200" dirty="0"/>
          </a:p>
          <a:p>
            <a:endParaRPr lang="ru-RU" sz="1200" dirty="0" smtClean="0"/>
          </a:p>
          <a:p>
            <a:r>
              <a:rPr lang="ru-RU" sz="1200" dirty="0" smtClean="0"/>
              <a:t>Реализован обмен данными между стационарными камерами и сервером в виде передачи отдельных переменных, вместо видео потока, при использование библиотеки - </a:t>
            </a:r>
            <a:r>
              <a:rPr lang="en-US" sz="1200" dirty="0" smtClean="0">
                <a:solidFill>
                  <a:srgbClr val="0070C0"/>
                </a:solidFill>
              </a:rPr>
              <a:t>cv2</a:t>
            </a:r>
            <a:r>
              <a:rPr lang="ru-RU" sz="1200" dirty="0" smtClean="0">
                <a:solidFill>
                  <a:schemeClr val="tx1"/>
                </a:solidFill>
              </a:rPr>
              <a:t>, что оптимизирует время работы сервера.</a:t>
            </a:r>
          </a:p>
          <a:p>
            <a:endParaRPr lang="ru-RU" sz="1200" dirty="0">
              <a:solidFill>
                <a:schemeClr val="tx1"/>
              </a:solidFill>
            </a:endParaRPr>
          </a:p>
          <a:p>
            <a:r>
              <a:rPr lang="ru-RU" sz="1200" b="1" dirty="0"/>
              <a:t>cv2.resize() </a:t>
            </a:r>
            <a:r>
              <a:rPr lang="ru-RU" sz="1200" dirty="0"/>
              <a:t> - метод применяется для уменьшения разрешения изображения. Это позволяет ускорить дальнейшую обработку.</a:t>
            </a:r>
          </a:p>
          <a:p>
            <a:endParaRPr lang="ru-RU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bd0017381e_1_28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Документация к коду проекта</a:t>
            </a:r>
            <a:endParaRPr sz="15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0" name="Google Shape;150;g2bd0017381e_1_28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g2bd0017381e_1_28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10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Google Shape;120;g2962aafab79_0_12"/>
          <p:cNvSpPr txBox="1"/>
          <p:nvPr/>
        </p:nvSpPr>
        <p:spPr>
          <a:xfrm>
            <a:off x="311699" y="832700"/>
            <a:ext cx="8460826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b="1" dirty="0"/>
              <a:t>GSPD (Google Style Python </a:t>
            </a:r>
            <a:r>
              <a:rPr lang="en-US" sz="1200" b="1" dirty="0" err="1"/>
              <a:t>Docstrings</a:t>
            </a:r>
            <a:r>
              <a:rPr lang="en-US" sz="1200" b="1" dirty="0"/>
              <a:t>)</a:t>
            </a:r>
            <a:r>
              <a:rPr lang="en-US" sz="1200" dirty="0"/>
              <a:t> </a:t>
            </a:r>
            <a:r>
              <a:rPr lang="ru-RU" sz="1200" dirty="0" smtClean="0"/>
              <a:t>– стандарт, используется для описание каждого модуля программы, пример:</a:t>
            </a:r>
          </a:p>
          <a:p>
            <a:r>
              <a:rPr lang="ru-RU" sz="1200" dirty="0" err="1">
                <a:solidFill>
                  <a:srgbClr val="0070C0"/>
                </a:solidFill>
              </a:rPr>
              <a:t>class</a:t>
            </a:r>
            <a:r>
              <a:rPr lang="ru-RU" sz="1200" dirty="0">
                <a:solidFill>
                  <a:srgbClr val="0070C0"/>
                </a:solidFill>
              </a:rPr>
              <a:t> </a:t>
            </a:r>
            <a:r>
              <a:rPr lang="ru-RU" sz="1200" dirty="0" err="1">
                <a:solidFill>
                  <a:srgbClr val="0070C0"/>
                </a:solidFill>
              </a:rPr>
              <a:t>CameraFactory</a:t>
            </a:r>
            <a:r>
              <a:rPr lang="ru-RU" sz="1200" dirty="0">
                <a:solidFill>
                  <a:srgbClr val="0070C0"/>
                </a:solidFill>
              </a:rPr>
              <a:t>:</a:t>
            </a:r>
            <a:r>
              <a:rPr lang="ru-RU" sz="1200" dirty="0"/>
              <a:t/>
            </a:r>
            <a:br>
              <a:rPr lang="ru-RU" sz="1200" dirty="0"/>
            </a:br>
            <a:r>
              <a:rPr lang="ru-RU" sz="1200" dirty="0">
                <a:solidFill>
                  <a:srgbClr val="0070C0"/>
                </a:solidFill>
              </a:rPr>
              <a:t>    </a:t>
            </a:r>
            <a:r>
              <a:rPr lang="ru-RU" sz="1200" i="1" dirty="0">
                <a:solidFill>
                  <a:srgbClr val="00B050"/>
                </a:solidFill>
              </a:rPr>
              <a:t>"""</a:t>
            </a:r>
            <a:br>
              <a:rPr lang="ru-RU" sz="1200" i="1" dirty="0">
                <a:solidFill>
                  <a:srgbClr val="00B050"/>
                </a:solidFill>
              </a:rPr>
            </a:br>
            <a:r>
              <a:rPr lang="ru-RU" sz="1200" i="1" dirty="0">
                <a:solidFill>
                  <a:srgbClr val="00B050"/>
                </a:solidFill>
              </a:rPr>
              <a:t>    </a:t>
            </a:r>
            <a:r>
              <a:rPr lang="ru-RU" sz="1200" i="1" dirty="0" smtClean="0">
                <a:solidFill>
                  <a:srgbClr val="00B050"/>
                </a:solidFill>
              </a:rPr>
              <a:t>Паттерн </a:t>
            </a:r>
            <a:r>
              <a:rPr lang="ru-RU" sz="1200" i="1" dirty="0">
                <a:solidFill>
                  <a:srgbClr val="00B050"/>
                </a:solidFill>
              </a:rPr>
              <a:t>фабрика - позволяет создавать объекты без необходимости указывать конкретный класс 	</a:t>
            </a:r>
            <a:r>
              <a:rPr lang="ru-RU" sz="1200" i="1" dirty="0" smtClean="0">
                <a:solidFill>
                  <a:srgbClr val="00B050"/>
                </a:solidFill>
              </a:rPr>
              <a:t>создаваемого </a:t>
            </a:r>
            <a:r>
              <a:rPr lang="ru-RU" sz="1200" i="1" dirty="0">
                <a:solidFill>
                  <a:srgbClr val="00B050"/>
                </a:solidFill>
              </a:rPr>
              <a:t>объекта.</a:t>
            </a:r>
            <a:br>
              <a:rPr lang="ru-RU" sz="1200" i="1" dirty="0">
                <a:solidFill>
                  <a:srgbClr val="00B050"/>
                </a:solidFill>
              </a:rPr>
            </a:br>
            <a:r>
              <a:rPr lang="ru-RU" sz="1200" i="1" dirty="0">
                <a:solidFill>
                  <a:srgbClr val="00B050"/>
                </a:solidFill>
              </a:rPr>
              <a:t>    В данном случае, </a:t>
            </a:r>
            <a:r>
              <a:rPr lang="ru-RU" sz="1200" i="1" dirty="0" err="1">
                <a:solidFill>
                  <a:srgbClr val="00B050"/>
                </a:solidFill>
              </a:rPr>
              <a:t>CameraFactory</a:t>
            </a:r>
            <a:r>
              <a:rPr lang="ru-RU" sz="1200" i="1" dirty="0">
                <a:solidFill>
                  <a:srgbClr val="00B050"/>
                </a:solidFill>
              </a:rPr>
              <a:t> отвечает за создание экземпляров различных классов камер на основе </a:t>
            </a:r>
            <a:r>
              <a:rPr lang="ru-RU" sz="1200" i="1" dirty="0" smtClean="0">
                <a:solidFill>
                  <a:srgbClr val="00B050"/>
                </a:solidFill>
              </a:rPr>
              <a:t>	переданного </a:t>
            </a:r>
            <a:r>
              <a:rPr lang="ru-RU" sz="1200" i="1" dirty="0">
                <a:solidFill>
                  <a:srgbClr val="00B050"/>
                </a:solidFill>
              </a:rPr>
              <a:t>типа</a:t>
            </a:r>
            <a:r>
              <a:rPr lang="ru-RU" sz="1200" i="1" dirty="0" smtClean="0">
                <a:solidFill>
                  <a:srgbClr val="00B050"/>
                </a:solidFill>
              </a:rPr>
              <a:t>.</a:t>
            </a:r>
            <a:r>
              <a:rPr lang="ru-RU" sz="1200" i="1" dirty="0">
                <a:solidFill>
                  <a:srgbClr val="00B050"/>
                </a:solidFill>
              </a:rPr>
              <a:t/>
            </a:r>
            <a:br>
              <a:rPr lang="ru-RU" sz="1200" i="1" dirty="0">
                <a:solidFill>
                  <a:srgbClr val="00B050"/>
                </a:solidFill>
              </a:rPr>
            </a:br>
            <a:r>
              <a:rPr lang="ru-RU" sz="1200" i="1" dirty="0">
                <a:solidFill>
                  <a:srgbClr val="00B050"/>
                </a:solidFill>
              </a:rPr>
              <a:t>    </a:t>
            </a:r>
            <a:r>
              <a:rPr lang="ru-RU" sz="1200" i="1" dirty="0" smtClean="0">
                <a:solidFill>
                  <a:srgbClr val="00B050"/>
                </a:solidFill>
              </a:rPr>
              <a:t>"""</a:t>
            </a:r>
          </a:p>
          <a:p>
            <a:endParaRPr lang="ru-RU" sz="1200" i="1" dirty="0" smtClean="0">
              <a:solidFill>
                <a:srgbClr val="00B050"/>
              </a:solidFill>
            </a:endParaRPr>
          </a:p>
          <a:p>
            <a:r>
              <a:rPr lang="en-US" sz="1200" b="1" dirty="0" smtClean="0">
                <a:solidFill>
                  <a:schemeClr val="tx1"/>
                </a:solidFill>
              </a:rPr>
              <a:t>README.md</a:t>
            </a:r>
            <a:r>
              <a:rPr lang="ru-RU" sz="1200" b="1" dirty="0" smtClean="0">
                <a:solidFill>
                  <a:schemeClr val="tx1"/>
                </a:solidFill>
              </a:rPr>
              <a:t> </a:t>
            </a:r>
            <a:r>
              <a:rPr lang="ru-RU" sz="1200" dirty="0" smtClean="0">
                <a:solidFill>
                  <a:schemeClr val="tx1"/>
                </a:solidFill>
              </a:rPr>
              <a:t>- создан </a:t>
            </a:r>
            <a:r>
              <a:rPr lang="ru-RU" sz="1200" dirty="0">
                <a:solidFill>
                  <a:schemeClr val="tx1"/>
                </a:solidFill>
              </a:rPr>
              <a:t>файл </a:t>
            </a:r>
            <a:r>
              <a:rPr lang="ru-RU" sz="1200" dirty="0" smtClean="0">
                <a:solidFill>
                  <a:schemeClr val="tx1"/>
                </a:solidFill>
              </a:rPr>
              <a:t>- инструкция по установке, настройке и развертыванию проекта.</a:t>
            </a:r>
            <a:endParaRPr lang="ru-RU" sz="1200" dirty="0">
              <a:solidFill>
                <a:schemeClr val="tx1"/>
              </a:solidFill>
            </a:endParaRPr>
          </a:p>
          <a:p>
            <a:endParaRPr lang="ru-RU" sz="1200" dirty="0" smtClean="0"/>
          </a:p>
          <a:p>
            <a:r>
              <a:rPr lang="ru-RU" sz="1200" b="1" dirty="0" smtClean="0"/>
              <a:t>Самодокументирующийся </a:t>
            </a:r>
            <a:r>
              <a:rPr lang="ru-RU" sz="1200" b="1" dirty="0"/>
              <a:t>код </a:t>
            </a:r>
            <a:r>
              <a:rPr lang="ru-RU" sz="1200" dirty="0" smtClean="0"/>
              <a:t>(</a:t>
            </a:r>
            <a:r>
              <a:rPr lang="en-US" sz="1200" dirty="0" smtClean="0">
                <a:solidFill>
                  <a:srgbClr val="0070C0"/>
                </a:solidFill>
              </a:rPr>
              <a:t>self-documenting code</a:t>
            </a:r>
            <a:r>
              <a:rPr lang="en-US" sz="1200" dirty="0" smtClean="0"/>
              <a:t>)</a:t>
            </a:r>
            <a:r>
              <a:rPr lang="ru-RU" sz="1200" dirty="0"/>
              <a:t> - </a:t>
            </a:r>
            <a:r>
              <a:rPr lang="ru-RU" sz="1200" dirty="0" smtClean="0"/>
              <a:t>стандарт использован при написании кода.</a:t>
            </a:r>
            <a:endParaRPr lang="ru-RU" sz="1200" dirty="0"/>
          </a:p>
          <a:p>
            <a:endParaRPr lang="en-US" sz="1200" dirty="0" smtClean="0"/>
          </a:p>
          <a:p>
            <a:r>
              <a:rPr lang="ru-RU" sz="1200" b="1" dirty="0" smtClean="0"/>
              <a:t>Дополнительные пояснения </a:t>
            </a:r>
            <a:r>
              <a:rPr lang="ru-RU" sz="1200" dirty="0" smtClean="0"/>
              <a:t>- отдельные – сложные участки кода имеют пояснения, пример:</a:t>
            </a:r>
            <a:endParaRPr lang="en-US" sz="1200" dirty="0" smtClean="0"/>
          </a:p>
          <a:p>
            <a:r>
              <a:rPr lang="en-US" sz="1200" dirty="0" smtClean="0">
                <a:solidFill>
                  <a:srgbClr val="0070C0"/>
                </a:solidFill>
              </a:rPr>
              <a:t>if </a:t>
            </a:r>
            <a:r>
              <a:rPr lang="en-US" sz="1200" dirty="0">
                <a:solidFill>
                  <a:srgbClr val="0070C0"/>
                </a:solidFill>
              </a:rPr>
              <a:t>(cv2.getWindowProperty(f'</a:t>
            </a:r>
            <a:r>
              <a:rPr lang="ru-RU" sz="1200" dirty="0">
                <a:solidFill>
                  <a:srgbClr val="0070C0"/>
                </a:solidFill>
              </a:rPr>
              <a:t>Камера {</a:t>
            </a:r>
            <a:r>
              <a:rPr lang="en-US" sz="1200" dirty="0" err="1">
                <a:solidFill>
                  <a:srgbClr val="0070C0"/>
                </a:solidFill>
              </a:rPr>
              <a:t>self.camera_index</a:t>
            </a:r>
            <a:r>
              <a:rPr lang="en-US" sz="1200" dirty="0">
                <a:solidFill>
                  <a:srgbClr val="0070C0"/>
                </a:solidFill>
              </a:rPr>
              <a:t>}'</a:t>
            </a:r>
            <a:r>
              <a:rPr lang="en-US" sz="1200" b="1" dirty="0">
                <a:solidFill>
                  <a:srgbClr val="0070C0"/>
                </a:solidFill>
              </a:rPr>
              <a:t>, </a:t>
            </a:r>
            <a:r>
              <a:rPr lang="en-US" sz="1200" dirty="0">
                <a:solidFill>
                  <a:srgbClr val="0070C0"/>
                </a:solidFill>
              </a:rPr>
              <a:t>cv2.WND_PROP_VISIBLE) &lt; </a:t>
            </a:r>
            <a:r>
              <a:rPr lang="en-US" sz="1200" b="1" dirty="0">
                <a:solidFill>
                  <a:srgbClr val="0070C0"/>
                </a:solidFill>
              </a:rPr>
              <a:t>1 </a:t>
            </a:r>
            <a:r>
              <a:rPr lang="en-US" sz="1200" dirty="0">
                <a:solidFill>
                  <a:srgbClr val="0070C0"/>
                </a:solidFill>
              </a:rPr>
              <a:t>or</a:t>
            </a:r>
            <a:br>
              <a:rPr lang="en-US" sz="1200" dirty="0">
                <a:solidFill>
                  <a:srgbClr val="0070C0"/>
                </a:solidFill>
              </a:rPr>
            </a:br>
            <a:r>
              <a:rPr lang="en-US" sz="1200" dirty="0">
                <a:solidFill>
                  <a:srgbClr val="0070C0"/>
                </a:solidFill>
              </a:rPr>
              <a:t>        cv2.waitKey(</a:t>
            </a:r>
            <a:r>
              <a:rPr lang="en-US" sz="1200" b="1" dirty="0">
                <a:solidFill>
                  <a:srgbClr val="0070C0"/>
                </a:solidFill>
              </a:rPr>
              <a:t>1</a:t>
            </a:r>
            <a:r>
              <a:rPr lang="en-US" sz="1200" dirty="0">
                <a:solidFill>
                  <a:srgbClr val="0070C0"/>
                </a:solidFill>
              </a:rPr>
              <a:t>) &amp; </a:t>
            </a:r>
            <a:r>
              <a:rPr lang="en-US" sz="1200" b="1" dirty="0">
                <a:solidFill>
                  <a:srgbClr val="0070C0"/>
                </a:solidFill>
              </a:rPr>
              <a:t>0xFF </a:t>
            </a:r>
            <a:r>
              <a:rPr lang="en-US" sz="1200" dirty="0">
                <a:solidFill>
                  <a:srgbClr val="0070C0"/>
                </a:solidFill>
              </a:rPr>
              <a:t>== </a:t>
            </a:r>
            <a:r>
              <a:rPr lang="en-US" sz="1200" dirty="0" err="1">
                <a:solidFill>
                  <a:srgbClr val="0070C0"/>
                </a:solidFill>
              </a:rPr>
              <a:t>ord</a:t>
            </a:r>
            <a:r>
              <a:rPr lang="en-US" sz="1200" dirty="0">
                <a:solidFill>
                  <a:srgbClr val="0070C0"/>
                </a:solidFill>
              </a:rPr>
              <a:t>('q')):</a:t>
            </a:r>
            <a:r>
              <a:rPr lang="en-US" sz="1200" dirty="0">
                <a:solidFill>
                  <a:srgbClr val="00B050"/>
                </a:solidFill>
              </a:rPr>
              <a:t>#  </a:t>
            </a:r>
            <a:r>
              <a:rPr lang="ru-RU" sz="1200" dirty="0">
                <a:solidFill>
                  <a:srgbClr val="00B050"/>
                </a:solidFill>
              </a:rPr>
              <a:t>этот код используется для завершения работы программы или</a:t>
            </a:r>
            <a:r>
              <a:rPr lang="ru-RU" sz="1200" dirty="0">
                <a:solidFill>
                  <a:srgbClr val="0070C0"/>
                </a:solidFill>
              </a:rPr>
              <a:t/>
            </a:r>
            <a:br>
              <a:rPr lang="ru-RU" sz="1200" dirty="0">
                <a:solidFill>
                  <a:srgbClr val="0070C0"/>
                </a:solidFill>
              </a:rPr>
            </a:br>
            <a:r>
              <a:rPr lang="ru-RU" sz="1200" dirty="0">
                <a:solidFill>
                  <a:srgbClr val="0070C0"/>
                </a:solidFill>
              </a:rPr>
              <a:t>                                    </a:t>
            </a:r>
            <a:r>
              <a:rPr lang="ru-RU" sz="1200" dirty="0">
                <a:solidFill>
                  <a:srgbClr val="00B050"/>
                </a:solidFill>
              </a:rPr>
              <a:t># цикла, если окно камеры закрыто или пользователь нажал клавишу '</a:t>
            </a:r>
            <a:r>
              <a:rPr lang="en-US" sz="1200" dirty="0">
                <a:solidFill>
                  <a:srgbClr val="00B050"/>
                </a:solidFill>
              </a:rPr>
              <a:t>q'.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bd0017381e_1_35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Демонстрация ключевой функциональности проекта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8" name="Google Shape;158;g2bd0017381e_1_3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9" name="Google Shape;159;g2bd0017381e_1_35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11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9" name="Google Shape;120;g2962aafab79_0_12"/>
          <p:cNvSpPr txBox="1"/>
          <p:nvPr/>
        </p:nvSpPr>
        <p:spPr>
          <a:xfrm>
            <a:off x="311699" y="1580845"/>
            <a:ext cx="8460826" cy="25852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dirty="0"/>
              <a:t>Запуск осуществляется стартом файлов в указанной ниже последовательности</a:t>
            </a:r>
            <a:br>
              <a:rPr lang="ru-RU" sz="1200" dirty="0"/>
            </a:br>
            <a:r>
              <a:rPr lang="ru-RU" sz="1200" dirty="0"/>
              <a:t>Проект состоит из файлов:</a:t>
            </a:r>
            <a:br>
              <a:rPr lang="ru-RU" sz="1200" dirty="0"/>
            </a:br>
            <a:r>
              <a:rPr lang="ru-RU" sz="1200" b="1" dirty="0"/>
              <a:t>server.py</a:t>
            </a:r>
            <a:r>
              <a:rPr lang="ru-RU" sz="1200" dirty="0"/>
              <a:t> - работа сервера</a:t>
            </a:r>
            <a:br>
              <a:rPr lang="ru-RU" sz="1200" dirty="0"/>
            </a:br>
            <a:r>
              <a:rPr lang="ru-RU" sz="1200" b="1" dirty="0"/>
              <a:t>drone.py </a:t>
            </a:r>
            <a:r>
              <a:rPr lang="ru-RU" sz="1200" dirty="0"/>
              <a:t>- работа дрона</a:t>
            </a:r>
            <a:br>
              <a:rPr lang="ru-RU" sz="1200" dirty="0"/>
            </a:br>
            <a:r>
              <a:rPr lang="ru-RU" sz="1200" b="1" dirty="0"/>
              <a:t>cameras.py</a:t>
            </a:r>
            <a:r>
              <a:rPr lang="ru-RU" sz="1200" dirty="0"/>
              <a:t> - работа </a:t>
            </a:r>
            <a:r>
              <a:rPr lang="ru-RU" sz="1200" dirty="0" smtClean="0"/>
              <a:t>стационарных </a:t>
            </a:r>
            <a:r>
              <a:rPr lang="ru-RU" sz="1200" dirty="0"/>
              <a:t>камер</a:t>
            </a:r>
            <a:br>
              <a:rPr lang="ru-RU" sz="1200" dirty="0"/>
            </a:br>
            <a:r>
              <a:rPr lang="ru-RU" sz="1200" dirty="0"/>
              <a:t/>
            </a:r>
            <a:br>
              <a:rPr lang="ru-RU" sz="1200" dirty="0"/>
            </a:br>
            <a:r>
              <a:rPr lang="ru-RU" sz="1200" dirty="0"/>
              <a:t>также проект можно запустить одним файлом</a:t>
            </a:r>
            <a:br>
              <a:rPr lang="ru-RU" sz="1200" dirty="0"/>
            </a:br>
            <a:r>
              <a:rPr lang="ru-RU" sz="1200" b="1" dirty="0"/>
              <a:t>start.py</a:t>
            </a:r>
            <a:r>
              <a:rPr lang="ru-RU" sz="1200" dirty="0"/>
              <a:t/>
            </a:r>
            <a:br>
              <a:rPr lang="ru-RU" sz="1200" dirty="0"/>
            </a:br>
            <a:r>
              <a:rPr lang="ru-RU" sz="1200" dirty="0"/>
              <a:t>однако </a:t>
            </a:r>
            <a:r>
              <a:rPr lang="ru-RU" sz="1200" dirty="0" err="1" smtClean="0"/>
              <a:t>логирование</a:t>
            </a:r>
            <a:r>
              <a:rPr lang="ru-RU" sz="1200" dirty="0" smtClean="0"/>
              <a:t> </a:t>
            </a:r>
            <a:r>
              <a:rPr lang="ru-RU" sz="1200" dirty="0"/>
              <a:t>будет </a:t>
            </a:r>
            <a:r>
              <a:rPr lang="ru-RU" sz="1200" dirty="0" smtClean="0"/>
              <a:t>смешано.</a:t>
            </a:r>
          </a:p>
          <a:p>
            <a:endParaRPr lang="ru-RU" sz="1200" dirty="0"/>
          </a:p>
          <a:p>
            <a:endParaRPr lang="ru-RU" sz="1200" dirty="0" smtClean="0"/>
          </a:p>
          <a:p>
            <a:r>
              <a:rPr lang="ru-RU" sz="1200" dirty="0" smtClean="0"/>
              <a:t>Ссылка на </a:t>
            </a:r>
            <a:r>
              <a:rPr lang="en-US" sz="1200" dirty="0" err="1" smtClean="0"/>
              <a:t>GitHab</a:t>
            </a:r>
            <a:r>
              <a:rPr lang="ru-RU" sz="1200" dirty="0" smtClean="0"/>
              <a:t>: </a:t>
            </a:r>
            <a:endParaRPr lang="ru-RU" sz="1200" dirty="0"/>
          </a:p>
          <a:p>
            <a:endParaRPr lang="ru-RU" sz="1200" dirty="0">
              <a:solidFill>
                <a:schemeClr val="tx1"/>
              </a:solidFill>
            </a:endParaRPr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3722558"/>
              </p:ext>
            </p:extLst>
          </p:nvPr>
        </p:nvGraphicFramePr>
        <p:xfrm>
          <a:off x="607202" y="811856"/>
          <a:ext cx="1212850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Объект упаковщика для оболочки" showAsIcon="1" r:id="rId4" imgW="1212480" imgH="437400" progId="Package">
                  <p:embed/>
                </p:oleObj>
              </mc:Choice>
              <mc:Fallback>
                <p:oleObj name="Объект упаковщика для оболочки" showAsIcon="1" r:id="rId4" imgW="121248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7202" y="811856"/>
                        <a:ext cx="1212850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431496"/>
              </p:ext>
            </p:extLst>
          </p:nvPr>
        </p:nvGraphicFramePr>
        <p:xfrm>
          <a:off x="2142027" y="747691"/>
          <a:ext cx="1212850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Объект упаковщика для оболочки" showAsIcon="1" r:id="rId6" imgW="1212480" imgH="437400" progId="Package">
                  <p:embed/>
                </p:oleObj>
              </mc:Choice>
              <mc:Fallback>
                <p:oleObj name="Объект упаковщика для оболочки" showAsIcon="1" r:id="rId6" imgW="121248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142027" y="747691"/>
                        <a:ext cx="1212850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3" descr="Изображение выглядит как корона, Графика, искусство, текст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56700" y="614363"/>
            <a:ext cx="3714750" cy="39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3"/>
          <p:cNvSpPr txBox="1">
            <a:spLocks noGrp="1"/>
          </p:cNvSpPr>
          <p:nvPr>
            <p:ph type="body" idx="1"/>
          </p:nvPr>
        </p:nvSpPr>
        <p:spPr>
          <a:xfrm>
            <a:off x="452550" y="1537675"/>
            <a:ext cx="4450800" cy="179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ru" sz="17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Благодарю за внимание!</a:t>
            </a:r>
            <a:r>
              <a:rPr lang="ru" sz="15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" sz="1500" b="1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/>
            </a:r>
            <a:br>
              <a:rPr lang="ru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4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7" name="Google Shape;167;p13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8" name="Google Shape;168;p13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12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69" name="Google Shape;16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6058" y="4391201"/>
            <a:ext cx="1983341" cy="31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3"/>
          <p:cNvSpPr txBox="1"/>
          <p:nvPr/>
        </p:nvSpPr>
        <p:spPr>
          <a:xfrm>
            <a:off x="6034575" y="439120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info@eduom.ru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1" name="Google Shape;171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93650" y="246650"/>
            <a:ext cx="1304402" cy="109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title"/>
          </p:nvPr>
        </p:nvSpPr>
        <p:spPr>
          <a:xfrm>
            <a:off x="311700" y="138550"/>
            <a:ext cx="8520600" cy="44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8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Проект по теме </a:t>
            </a:r>
            <a:endParaRPr sz="1800" b="1">
              <a:solidFill>
                <a:srgbClr val="11696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8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«Создание полноценного Web-сайта и публикация его на GitHub»</a:t>
            </a:r>
            <a:endParaRPr sz="20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6" name="Google Shape;86;p1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p12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2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8" name="Google Shape;88;p12"/>
          <p:cNvSpPr txBox="1"/>
          <p:nvPr/>
        </p:nvSpPr>
        <p:spPr>
          <a:xfrm>
            <a:off x="311700" y="916275"/>
            <a:ext cx="8639400" cy="3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ru" sz="1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Содержание:</a:t>
            </a:r>
            <a:endParaRPr sz="1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0000" marR="0" lvl="0" indent="-358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Описание проекта, его основные характеристики, цели и область применения</a:t>
            </a:r>
            <a:endParaRPr sz="1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0000" marR="0" lvl="0" indent="-358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Применяемые паттерны проектирования, обоснование их выбора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0000" marR="0" lvl="0" indent="-358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API-интерфейсы для обеспечения взаимодействия программного решения с внешними системами или сервисами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Библиотеки для оптимизации решений в вашем проекте, объяснение их применения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Разработанная система тестирования ключевых компонентов проекта, включая отладку кода и обработку возможных ошибок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производительности проекта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Стратегии управления ресурсами и энергопотреблением для повышения эффективности работы программы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Документация к коду проекта</a:t>
            </a:r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66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AutoNum type="arabicPeriod"/>
            </a:pPr>
            <a:r>
              <a:rPr lang="ru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Демонстрация ключевой функциональности проекта</a:t>
            </a:r>
            <a:endParaRPr sz="1400" b="1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7589" y="2720407"/>
            <a:ext cx="1088700" cy="815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3" name="Google Shape;93;g296383cb532_0_1"/>
          <p:cNvSpPr txBox="1">
            <a:spLocks noGrp="1"/>
          </p:cNvSpPr>
          <p:nvPr>
            <p:ph type="title"/>
          </p:nvPr>
        </p:nvSpPr>
        <p:spPr>
          <a:xfrm>
            <a:off x="138850" y="445025"/>
            <a:ext cx="8693400" cy="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ru" sz="1400" b="1" dirty="0">
                <a:solidFill>
                  <a:srgbClr val="11696D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проекта, его основные характеристики, цели и область применения</a:t>
            </a: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14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4" name="Google Shape;94;g296383cb532_0_1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" name="Google Shape;95;g296383cb532_0_1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3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8998" y="1995638"/>
            <a:ext cx="423863" cy="423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641986" y="4122745"/>
            <a:ext cx="420687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00883" y="2059078"/>
            <a:ext cx="420687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529443" y="4251338"/>
            <a:ext cx="420687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010" y="3021957"/>
            <a:ext cx="1090863" cy="1090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06107">
            <a:off x="3904253" y="4291943"/>
            <a:ext cx="316840" cy="316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599771" y="4016236"/>
            <a:ext cx="442817" cy="442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326494" y="1907071"/>
            <a:ext cx="472697" cy="472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585886" y="2207569"/>
            <a:ext cx="403411" cy="4034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9" name="Google Shape;112;g2bd0017381e_1_42"/>
          <p:cNvSpPr txBox="1"/>
          <p:nvPr/>
        </p:nvSpPr>
        <p:spPr>
          <a:xfrm>
            <a:off x="341887" y="822975"/>
            <a:ext cx="8330626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dirty="0"/>
              <a:t>Проект представляет собой веб-приложение, разработанного с </a:t>
            </a:r>
            <a:r>
              <a:rPr lang="ru-RU" sz="1200" dirty="0" smtClean="0"/>
              <a:t>использованием </a:t>
            </a:r>
            <a:r>
              <a:rPr lang="ru-RU" sz="1200" dirty="0"/>
              <a:t>языка программирования </a:t>
            </a:r>
            <a:r>
              <a:rPr lang="ru-RU" sz="1200" dirty="0" err="1"/>
              <a:t>Python</a:t>
            </a:r>
            <a:r>
              <a:rPr lang="ru-RU" sz="1200" dirty="0"/>
              <a:t> и современных веб-технологий. </a:t>
            </a:r>
            <a:r>
              <a:rPr lang="ru-RU" sz="1200" dirty="0" smtClean="0"/>
              <a:t>Веб-сайт </a:t>
            </a:r>
            <a:r>
              <a:rPr lang="ru-RU" sz="1200" dirty="0"/>
              <a:t>реализует автономно работающие стационарные видео камеры, </a:t>
            </a:r>
            <a:br>
              <a:rPr lang="ru-RU" sz="1200" dirty="0"/>
            </a:br>
            <a:r>
              <a:rPr lang="ru-RU" sz="1200" dirty="0"/>
              <a:t>взаимодействующие с серверной частью и дроном через API-интерфейсы. </a:t>
            </a:r>
            <a:r>
              <a:rPr lang="ru-RU" sz="1200" dirty="0" smtClean="0"/>
              <a:t>Основное </a:t>
            </a:r>
            <a:r>
              <a:rPr lang="ru-RU" sz="1200" dirty="0"/>
              <a:t>внимание уделяется </a:t>
            </a:r>
            <a:r>
              <a:rPr lang="ru-RU" sz="1200" dirty="0" smtClean="0"/>
              <a:t>масштабируемости</a:t>
            </a:r>
            <a:r>
              <a:rPr lang="ru-RU" sz="1200" dirty="0"/>
              <a:t>, безопасности </a:t>
            </a:r>
            <a:r>
              <a:rPr lang="ru-RU" sz="1200" dirty="0" smtClean="0"/>
              <a:t>и производительности </a:t>
            </a:r>
            <a:r>
              <a:rPr lang="ru-RU" sz="1200" dirty="0"/>
              <a:t>системы.</a:t>
            </a:r>
          </a:p>
        </p:txBody>
      </p:sp>
      <p:sp>
        <p:nvSpPr>
          <p:cNvPr id="20" name="Google Shape;112;g2bd0017381e_1_42"/>
          <p:cNvSpPr txBox="1"/>
          <p:nvPr/>
        </p:nvSpPr>
        <p:spPr>
          <a:xfrm>
            <a:off x="341886" y="1868206"/>
            <a:ext cx="3158552" cy="304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b="1" dirty="0" smtClean="0"/>
              <a:t>Охрана </a:t>
            </a:r>
            <a:r>
              <a:rPr lang="ru-RU" sz="1200" b="1" dirty="0"/>
              <a:t>территории</a:t>
            </a:r>
            <a:r>
              <a:rPr lang="en-US" sz="1200" b="1" dirty="0"/>
              <a:t>.</a:t>
            </a:r>
            <a:r>
              <a:rPr lang="ru-RU" sz="1200" b="1" dirty="0"/>
              <a:t/>
            </a:r>
            <a:br>
              <a:rPr lang="ru-RU" sz="1200" b="1" dirty="0"/>
            </a:br>
            <a:r>
              <a:rPr lang="ru-RU" sz="1200" dirty="0"/>
              <a:t>Данный проект реализует сильные стороны стационарных и </a:t>
            </a:r>
            <a:br>
              <a:rPr lang="ru-RU" sz="1200" dirty="0"/>
            </a:br>
            <a:r>
              <a:rPr lang="ru-RU" sz="1200" dirty="0"/>
              <a:t>мобильных видео </a:t>
            </a:r>
            <a:r>
              <a:rPr lang="ru-RU" sz="1200" dirty="0" smtClean="0"/>
              <a:t>устройств </a:t>
            </a:r>
            <a:r>
              <a:rPr lang="ru-RU" sz="1200" dirty="0"/>
              <a:t>при их совместном </a:t>
            </a:r>
            <a:r>
              <a:rPr lang="ru-RU" sz="1200" dirty="0" smtClean="0"/>
              <a:t>использовании.</a:t>
            </a:r>
            <a:r>
              <a:rPr lang="ru-RU" sz="1200" dirty="0"/>
              <a:t/>
            </a:r>
            <a:br>
              <a:rPr lang="ru-RU" sz="1200" dirty="0"/>
            </a:br>
            <a:r>
              <a:rPr lang="ru-RU" sz="1200" dirty="0"/>
              <a:t>Видео камеры, расположенные стационарно, в случае обнаружения</a:t>
            </a:r>
            <a:br>
              <a:rPr lang="ru-RU" sz="1200" dirty="0"/>
            </a:br>
            <a:r>
              <a:rPr lang="ru-RU" sz="1200" dirty="0"/>
              <a:t>нарушителя передают сигнал на сервер, который высылает </a:t>
            </a:r>
            <a:br>
              <a:rPr lang="ru-RU" sz="1200" dirty="0"/>
            </a:br>
            <a:r>
              <a:rPr lang="ru-RU" sz="1200" dirty="0"/>
              <a:t>дрона в точку обнаружения, для точной фиксации данных</a:t>
            </a:r>
            <a:br>
              <a:rPr lang="ru-RU" sz="1200" dirty="0"/>
            </a:br>
            <a:r>
              <a:rPr lang="ru-RU" sz="1200" dirty="0"/>
              <a:t>нарушителя</a:t>
            </a:r>
            <a:r>
              <a:rPr lang="ru-RU" sz="1200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62aafab79_0_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 smtClean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Применяемые </a:t>
            </a: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паттерны проектирования, обоснование их выбора</a:t>
            </a:r>
            <a:endParaRPr sz="17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g2962aafab79_0_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g2962aafab79_0_5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4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" name="Google Shape;112;g2bd0017381e_1_42"/>
          <p:cNvSpPr txBox="1"/>
          <p:nvPr/>
        </p:nvSpPr>
        <p:spPr>
          <a:xfrm>
            <a:off x="354560" y="758969"/>
            <a:ext cx="8453681" cy="350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/>
              <a:t>Шаблонный </a:t>
            </a:r>
            <a:r>
              <a:rPr lang="ru-RU" sz="1200" b="1" dirty="0" smtClean="0"/>
              <a:t>метод </a:t>
            </a:r>
            <a:r>
              <a:rPr lang="en-US" sz="1200" b="1" dirty="0"/>
              <a:t>(Template Method):</a:t>
            </a:r>
            <a:r>
              <a:rPr lang="ru-RU" sz="1200" dirty="0"/>
              <a:t> </a:t>
            </a:r>
            <a:r>
              <a:rPr lang="ru-RU" sz="1200" dirty="0" smtClean="0"/>
              <a:t>- </a:t>
            </a:r>
            <a:r>
              <a:rPr lang="en-US" sz="1200" dirty="0">
                <a:solidFill>
                  <a:srgbClr val="0070C0"/>
                </a:solidFill>
              </a:rPr>
              <a:t>class </a:t>
            </a:r>
            <a:r>
              <a:rPr lang="en-US" sz="1200" dirty="0" err="1">
                <a:solidFill>
                  <a:srgbClr val="0070C0"/>
                </a:solidFill>
              </a:rPr>
              <a:t>AbstractCamera</a:t>
            </a:r>
            <a:r>
              <a:rPr lang="en-US" sz="1200" dirty="0">
                <a:solidFill>
                  <a:srgbClr val="0070C0"/>
                </a:solidFill>
              </a:rPr>
              <a:t>(ABC</a:t>
            </a:r>
            <a:r>
              <a:rPr lang="en-US" sz="1200" dirty="0" smtClean="0">
                <a:solidFill>
                  <a:srgbClr val="0070C0"/>
                </a:solidFill>
              </a:rPr>
              <a:t>):</a:t>
            </a:r>
            <a:r>
              <a:rPr lang="ru-RU" sz="1200" dirty="0" smtClean="0">
                <a:solidFill>
                  <a:srgbClr val="0070C0"/>
                </a:solidFill>
              </a:rPr>
              <a:t> </a:t>
            </a:r>
            <a:r>
              <a:rPr lang="ru-RU" sz="1200" dirty="0" smtClean="0"/>
              <a:t>задаёт </a:t>
            </a:r>
            <a:r>
              <a:rPr lang="ru-RU" sz="1200" dirty="0"/>
              <a:t>общий интерфейс и структуру для всех камер, определяя абстрактные методы </a:t>
            </a:r>
            <a:r>
              <a:rPr lang="ru-RU" sz="1200" dirty="0" err="1">
                <a:solidFill>
                  <a:srgbClr val="0070C0"/>
                </a:solidFill>
              </a:rPr>
              <a:t>start</a:t>
            </a:r>
            <a:r>
              <a:rPr lang="ru-RU" sz="1200" dirty="0">
                <a:solidFill>
                  <a:srgbClr val="0070C0"/>
                </a:solidFill>
              </a:rPr>
              <a:t>, </a:t>
            </a:r>
            <a:r>
              <a:rPr lang="ru-RU" sz="1200" dirty="0" err="1">
                <a:solidFill>
                  <a:srgbClr val="0070C0"/>
                </a:solidFill>
              </a:rPr>
              <a:t>process_frame</a:t>
            </a:r>
            <a:r>
              <a:rPr lang="ru-RU" sz="1200" dirty="0">
                <a:solidFill>
                  <a:srgbClr val="0070C0"/>
                </a:solidFill>
              </a:rPr>
              <a:t> и </a:t>
            </a:r>
            <a:r>
              <a:rPr lang="ru-RU" sz="1200" dirty="0" err="1">
                <a:solidFill>
                  <a:srgbClr val="0070C0"/>
                </a:solidFill>
              </a:rPr>
              <a:t>detect_obstacle</a:t>
            </a:r>
            <a:r>
              <a:rPr lang="ru-RU" sz="1200" dirty="0"/>
              <a:t>. Конкретные реализации этих методов выполняются в подклассах </a:t>
            </a:r>
            <a:r>
              <a:rPr lang="ru-RU" sz="1200" dirty="0" smtClean="0"/>
              <a:t>(</a:t>
            </a:r>
            <a:r>
              <a:rPr lang="en-US" sz="1200" dirty="0">
                <a:solidFill>
                  <a:srgbClr val="0070C0"/>
                </a:solidFill>
              </a:rPr>
              <a:t>class </a:t>
            </a:r>
            <a:r>
              <a:rPr lang="en-US" sz="1200" dirty="0" err="1">
                <a:solidFill>
                  <a:srgbClr val="0070C0"/>
                </a:solidFill>
              </a:rPr>
              <a:t>SimpleStationaryCamera</a:t>
            </a:r>
            <a:r>
              <a:rPr lang="en-US" sz="1200" dirty="0">
                <a:solidFill>
                  <a:srgbClr val="0070C0"/>
                </a:solidFill>
              </a:rPr>
              <a:t>(</a:t>
            </a:r>
            <a:r>
              <a:rPr lang="en-US" sz="1200" dirty="0" err="1">
                <a:solidFill>
                  <a:srgbClr val="0070C0"/>
                </a:solidFill>
              </a:rPr>
              <a:t>AbstractCamera</a:t>
            </a:r>
            <a:r>
              <a:rPr lang="en-US" sz="1200" dirty="0" smtClean="0">
                <a:solidFill>
                  <a:srgbClr val="0070C0"/>
                </a:solidFill>
              </a:rPr>
              <a:t>):</a:t>
            </a:r>
            <a:r>
              <a:rPr lang="ru-RU" sz="1200" dirty="0">
                <a:solidFill>
                  <a:srgbClr val="0070C0"/>
                </a:solidFill>
              </a:rPr>
              <a:t> </a:t>
            </a:r>
            <a:r>
              <a:rPr lang="ru-RU" sz="1200" dirty="0" smtClean="0">
                <a:solidFill>
                  <a:srgbClr val="0070C0"/>
                </a:solidFill>
              </a:rPr>
              <a:t>и </a:t>
            </a:r>
            <a:r>
              <a:rPr lang="en-US" sz="1200" dirty="0">
                <a:solidFill>
                  <a:srgbClr val="0070C0"/>
                </a:solidFill>
              </a:rPr>
              <a:t>class </a:t>
            </a:r>
            <a:r>
              <a:rPr lang="en-US" sz="1200" dirty="0" err="1" smtClean="0">
                <a:solidFill>
                  <a:srgbClr val="0070C0"/>
                </a:solidFill>
              </a:rPr>
              <a:t>ComplexDroneCamera</a:t>
            </a:r>
            <a:r>
              <a:rPr lang="en-US" sz="1200" dirty="0" smtClean="0">
                <a:solidFill>
                  <a:srgbClr val="0070C0"/>
                </a:solidFill>
              </a:rPr>
              <a:t>(</a:t>
            </a:r>
            <a:r>
              <a:rPr lang="en-US" sz="1200" dirty="0" err="1" smtClean="0">
                <a:solidFill>
                  <a:srgbClr val="0070C0"/>
                </a:solidFill>
              </a:rPr>
              <a:t>AbstractCamera</a:t>
            </a:r>
            <a:r>
              <a:rPr lang="ru-RU" sz="1200" dirty="0" smtClean="0"/>
              <a:t>). </a:t>
            </a:r>
            <a:r>
              <a:rPr lang="ru-RU" sz="1200" dirty="0"/>
              <a:t>Это позволяет избежать дублирования кода и обеспечить единообразие в обработке кадров</a:t>
            </a:r>
            <a:r>
              <a:rPr lang="ru-RU" sz="1200" dirty="0" smtClean="0"/>
              <a:t>.</a:t>
            </a:r>
          </a:p>
          <a:p>
            <a:endParaRPr lang="ru-RU" sz="1200" b="1" dirty="0"/>
          </a:p>
          <a:p>
            <a:r>
              <a:rPr lang="ru-RU" sz="1200" b="1" dirty="0" smtClean="0"/>
              <a:t>Фабричный </a:t>
            </a:r>
            <a:r>
              <a:rPr lang="ru-RU" sz="1200" b="1" dirty="0"/>
              <a:t>метод (</a:t>
            </a:r>
            <a:r>
              <a:rPr lang="en-US" sz="1200" b="1" dirty="0"/>
              <a:t>Factory Method</a:t>
            </a:r>
            <a:r>
              <a:rPr lang="en-US" sz="1200" b="1" dirty="0" smtClean="0"/>
              <a:t>):</a:t>
            </a:r>
            <a:r>
              <a:rPr lang="ru-RU" sz="1200" b="1" dirty="0" smtClean="0"/>
              <a:t> </a:t>
            </a:r>
            <a:r>
              <a:rPr lang="ru-RU" sz="1200" dirty="0" smtClean="0"/>
              <a:t>- </a:t>
            </a:r>
            <a:r>
              <a:rPr lang="en-US" sz="1200" dirty="0">
                <a:solidFill>
                  <a:srgbClr val="0070C0"/>
                </a:solidFill>
              </a:rPr>
              <a:t>class </a:t>
            </a:r>
            <a:r>
              <a:rPr lang="en-US" sz="1200" dirty="0" err="1">
                <a:solidFill>
                  <a:srgbClr val="0070C0"/>
                </a:solidFill>
              </a:rPr>
              <a:t>CameraFactory</a:t>
            </a:r>
            <a:r>
              <a:rPr lang="en-US" sz="1200" dirty="0" smtClean="0">
                <a:solidFill>
                  <a:srgbClr val="0070C0"/>
                </a:solidFill>
              </a:rPr>
              <a:t>:</a:t>
            </a:r>
            <a:r>
              <a:rPr lang="ru-RU" sz="1200" dirty="0" smtClean="0"/>
              <a:t> </a:t>
            </a:r>
            <a:r>
              <a:rPr lang="ru-RU" sz="1200" dirty="0"/>
              <a:t>использует паттерн Фабричный метод для создания объектов камер. Метод </a:t>
            </a:r>
            <a:r>
              <a:rPr lang="ru-RU" sz="1200" dirty="0" err="1">
                <a:solidFill>
                  <a:srgbClr val="0070C0"/>
                </a:solidFill>
              </a:rPr>
              <a:t>create_camera</a:t>
            </a:r>
            <a:r>
              <a:rPr lang="ru-RU" sz="1200" dirty="0"/>
              <a:t> принимает </a:t>
            </a:r>
            <a:r>
              <a:rPr lang="ru-RU" sz="1200" dirty="0" smtClean="0"/>
              <a:t>тип стационарной </a:t>
            </a:r>
            <a:r>
              <a:rPr lang="ru-RU" sz="1200" dirty="0"/>
              <a:t>камеры и возвращает соответствующий объект. Это позволяет отделить создание объектов от их использования, что упрощает добавление новых типов камер в будущем</a:t>
            </a:r>
            <a:r>
              <a:rPr lang="ru-RU" sz="1200" dirty="0">
                <a:latin typeface="+mn-lt"/>
              </a:rPr>
              <a:t>.</a:t>
            </a:r>
            <a:endParaRPr lang="ru-RU" sz="1200" dirty="0" smtClean="0">
              <a:latin typeface="+mn-lt"/>
            </a:endParaRPr>
          </a:p>
          <a:p>
            <a:endParaRPr lang="ru-RU" sz="1200" u="none" strike="noStrike" cap="none" dirty="0" smtClean="0">
              <a:solidFill>
                <a:srgbClr val="11696D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200" b="1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Паттерн Команда (</a:t>
            </a:r>
            <a:r>
              <a:rPr lang="ru-RU" sz="1200" b="1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Command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) </a:t>
            </a:r>
            <a:r>
              <a:rPr lang="ru-RU" sz="1200" dirty="0" smtClean="0">
                <a:solidFill>
                  <a:srgbClr val="11696D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Интерфейс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ICommand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определяет метод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execute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()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, который должны реализовать все команды.</a:t>
            </a:r>
          </a:p>
          <a:p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 - Классы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Takeoff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,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MoveForward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,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MoveBack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,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Turn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и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Landing</a:t>
            </a:r>
            <a:r>
              <a:rPr lang="ru-RU" sz="12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реализуют интерфейс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ICommand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и содержат конкретные команды для управления дроном.</a:t>
            </a:r>
          </a:p>
          <a:p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 - Каждая команда знает о </a:t>
            </a:r>
            <a:r>
              <a:rPr lang="ru-RU" sz="12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DronController</a:t>
            </a:r>
            <a:r>
              <a:rPr lang="ru-RU" sz="12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и вызывает соответствующий метод при выполнении.</a:t>
            </a:r>
            <a:endParaRPr lang="ru-RU" sz="1200" u="none" strike="noStrike" cap="none" dirty="0" smtClean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П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аттерн </a:t>
            </a:r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позволяет инкапсулировать запрос как объект, позволяя передавать его как параметр, ставить в очередь или </a:t>
            </a:r>
            <a:r>
              <a:rPr lang="ru-RU" sz="1200" dirty="0" err="1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логировать</a:t>
            </a:r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. Он также поддерживает отмену операций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962aafab79_0_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ru" sz="1500" b="1" dirty="0" smtClean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Применяемые </a:t>
            </a:r>
            <a:r>
              <a:rPr lang="ru" sz="1500" b="1" dirty="0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паттерны проектирования, обоснование их выбора</a:t>
            </a:r>
            <a:endParaRPr sz="1700" b="1" dirty="0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g2962aafab79_0_5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g2962aafab79_0_5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4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" name="Google Shape;112;g2bd0017381e_1_42"/>
          <p:cNvSpPr txBox="1"/>
          <p:nvPr/>
        </p:nvSpPr>
        <p:spPr>
          <a:xfrm>
            <a:off x="354560" y="758969"/>
            <a:ext cx="8453681" cy="2215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Паттерн Стратегия (</a:t>
            </a:r>
            <a:r>
              <a:rPr lang="ru-RU" sz="1200" b="1" dirty="0" err="1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Strategy</a:t>
            </a:r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) </a:t>
            </a:r>
            <a:r>
              <a:rPr lang="ru-RU" sz="1200" dirty="0" smtClean="0">
                <a:solidFill>
                  <a:srgbClr val="11696D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интерфейс </a:t>
            </a:r>
            <a:r>
              <a:rPr lang="ru-RU" sz="1200" dirty="0" err="1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IFlightStrategy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определяет метод </a:t>
            </a:r>
            <a:r>
              <a:rPr lang="ru-RU" sz="1200" dirty="0" err="1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execute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(), который должен реализовать каждая стратегия полета.</a:t>
            </a:r>
          </a:p>
          <a:p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 - Классы </a:t>
            </a:r>
            <a:r>
              <a:rPr lang="ru-RU" sz="1200" dirty="0" err="1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BaseDepartureStrategy</a:t>
            </a:r>
            <a:r>
              <a:rPr lang="ru-RU" sz="12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и </a:t>
            </a:r>
            <a:r>
              <a:rPr lang="ru-RU" sz="1200" dirty="0" err="1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FlightChangeStrategy</a:t>
            </a:r>
            <a:r>
              <a:rPr lang="ru-RU" sz="12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реализуют этот интерфейс и определяют логику выполнения для различных стратегий.</a:t>
            </a:r>
          </a:p>
          <a:p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 - Класс </a:t>
            </a:r>
            <a:r>
              <a:rPr lang="ru-RU" sz="1200" dirty="0" err="1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DroneContext</a:t>
            </a:r>
            <a:r>
              <a:rPr lang="ru-RU" sz="12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управляет текущей стратегией и списком команд, позволяя динамически изменять стратегию во время выполнения.</a:t>
            </a:r>
          </a:p>
          <a:p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П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аттерн </a:t>
            </a:r>
            <a:r>
              <a:rPr lang="ru-RU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позволяет выбрать алгоритм на этапе выполнения. Он определяет набор алгоритмов, инкапсулирует их и делает их взаимозаменяемыми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.</a:t>
            </a:r>
          </a:p>
          <a:p>
            <a:endParaRPr lang="ru-RU" sz="1200" dirty="0">
              <a:solidFill>
                <a:schemeClr val="tx1"/>
              </a:solidFill>
              <a:ea typeface="Montserrat"/>
              <a:cs typeface="Montserrat"/>
              <a:sym typeface="Montserrat"/>
            </a:endParaRPr>
          </a:p>
          <a:p>
            <a:endParaRPr lang="ru-RU" sz="1200" dirty="0">
              <a:solidFill>
                <a:schemeClr val="tx1"/>
              </a:solidFill>
              <a:ea typeface="Montserrat"/>
              <a:cs typeface="Montserrat"/>
              <a:sym typeface="Montserrat"/>
            </a:endParaRPr>
          </a:p>
          <a:p>
            <a:endParaRPr lang="ru-RU" sz="1200" u="none" strike="noStrike" cap="none" dirty="0" smtClean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44125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d0017381e_1_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API-интерфейсы для обеспечения взаимодействия программного решения с внешними системами или сервисами</a:t>
            </a:r>
            <a:endParaRPr sz="17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0" name="Google Shape;110;g2bd0017381e_1_4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1" name="Google Shape;111;g2bd0017381e_1_42"/>
          <p:cNvSpPr txBox="1"/>
          <p:nvPr/>
        </p:nvSpPr>
        <p:spPr>
          <a:xfrm>
            <a:off x="8583175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5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7" name="Google Shape;112;g2bd0017381e_1_42"/>
          <p:cNvSpPr txBox="1"/>
          <p:nvPr/>
        </p:nvSpPr>
        <p:spPr>
          <a:xfrm>
            <a:off x="327599" y="1158728"/>
            <a:ext cx="8330626" cy="1437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dirty="0" smtClean="0"/>
              <a:t>Взаимодействие между стационарными камерами, сервером и дроном реализовано на основе </a:t>
            </a:r>
            <a:r>
              <a:rPr lang="en-US" sz="1200" b="1" dirty="0" smtClean="0"/>
              <a:t>Flask</a:t>
            </a:r>
            <a:r>
              <a:rPr lang="en-US" sz="1200" dirty="0" smtClean="0"/>
              <a:t>.</a:t>
            </a:r>
          </a:p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b="1" dirty="0" err="1"/>
              <a:t>Flask</a:t>
            </a:r>
            <a:r>
              <a:rPr lang="ru-RU" sz="1200" dirty="0"/>
              <a:t> — это </a:t>
            </a:r>
            <a:r>
              <a:rPr lang="ru-RU" sz="1200" dirty="0" err="1"/>
              <a:t>микрофреймворк</a:t>
            </a:r>
            <a:r>
              <a:rPr lang="ru-RU" sz="1200" dirty="0"/>
              <a:t> для создания простого и быстрого проекта на языке программирования </a:t>
            </a:r>
            <a:r>
              <a:rPr lang="ru-RU" sz="1200" dirty="0" err="1"/>
              <a:t>Python</a:t>
            </a:r>
            <a:r>
              <a:rPr lang="ru-RU" sz="1200" dirty="0"/>
              <a:t> с возможностью масштабирования до сложных приложений. </a:t>
            </a:r>
            <a:endParaRPr lang="ru-RU" sz="1200" dirty="0" smtClean="0"/>
          </a:p>
        </p:txBody>
      </p:sp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475" y="2865705"/>
            <a:ext cx="1088700" cy="8154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27311" y="3535881"/>
            <a:ext cx="420687" cy="420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2049" y="2865705"/>
            <a:ext cx="1090863" cy="1090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06107">
            <a:off x="789578" y="3705079"/>
            <a:ext cx="316840" cy="316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Google Shape;112;g2bd0017381e_1_42"/>
          <p:cNvSpPr txBox="1"/>
          <p:nvPr/>
        </p:nvSpPr>
        <p:spPr>
          <a:xfrm>
            <a:off x="3598329" y="3956568"/>
            <a:ext cx="472548" cy="70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dirty="0"/>
              <a:t> </a:t>
            </a:r>
            <a:r>
              <a:rPr lang="en-US" sz="1200" dirty="0" smtClean="0"/>
              <a:t>API</a:t>
            </a:r>
            <a:endParaRPr lang="ru-RU" sz="1200" dirty="0" smtClean="0"/>
          </a:p>
        </p:txBody>
      </p:sp>
      <p:sp>
        <p:nvSpPr>
          <p:cNvPr id="13" name="Google Shape;112;g2bd0017381e_1_42"/>
          <p:cNvSpPr txBox="1"/>
          <p:nvPr/>
        </p:nvSpPr>
        <p:spPr>
          <a:xfrm>
            <a:off x="7802551" y="3668167"/>
            <a:ext cx="472548" cy="70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ru-RU" sz="1200" dirty="0"/>
              <a:t> </a:t>
            </a:r>
            <a:r>
              <a:rPr lang="en-US" sz="1200" dirty="0" smtClean="0"/>
              <a:t>API</a:t>
            </a:r>
            <a:endParaRPr lang="ru-RU" sz="1200" dirty="0" smtClean="0"/>
          </a:p>
        </p:txBody>
      </p:sp>
      <p:sp>
        <p:nvSpPr>
          <p:cNvPr id="14" name="Google Shape;112;g2bd0017381e_1_42"/>
          <p:cNvSpPr txBox="1"/>
          <p:nvPr/>
        </p:nvSpPr>
        <p:spPr>
          <a:xfrm>
            <a:off x="3564990" y="2415899"/>
            <a:ext cx="621772" cy="70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en-US" sz="1200" dirty="0" smtClean="0"/>
              <a:t>Flask</a:t>
            </a:r>
            <a:endParaRPr lang="ru-RU" sz="1200" dirty="0" smtClean="0"/>
          </a:p>
        </p:txBody>
      </p:sp>
      <p:sp>
        <p:nvSpPr>
          <p:cNvPr id="15" name="Google Shape;112;g2bd0017381e_1_42"/>
          <p:cNvSpPr txBox="1"/>
          <p:nvPr/>
        </p:nvSpPr>
        <p:spPr>
          <a:xfrm>
            <a:off x="7727939" y="2255563"/>
            <a:ext cx="621772" cy="704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50"/>
            </a:pPr>
            <a:r>
              <a:rPr lang="en-US" sz="1200" dirty="0" smtClean="0"/>
              <a:t>Flask</a:t>
            </a:r>
            <a:endParaRPr lang="ru-RU" sz="1200" dirty="0" smtClean="0"/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4252" y="3184950"/>
            <a:ext cx="528879" cy="176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738" y="3208049"/>
            <a:ext cx="271591" cy="271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944" y="3396573"/>
            <a:ext cx="268287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6738" y="3588862"/>
            <a:ext cx="268287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7" name="Picture 9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850" y="3754429"/>
            <a:ext cx="268287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62aafab79_0_12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Библиотеки для оптимизации решений в вашем проекте, объяснение их применения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8" name="Google Shape;118;g2962aafab79_0_12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g2962aafab79_0_12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6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120" name="Google Shape;120;g2962aafab79_0_12"/>
          <p:cNvSpPr txBox="1"/>
          <p:nvPr/>
        </p:nvSpPr>
        <p:spPr>
          <a:xfrm>
            <a:off x="311699" y="832700"/>
            <a:ext cx="8460826" cy="2215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 err="1"/>
              <a:t>threading</a:t>
            </a:r>
            <a:r>
              <a:rPr lang="ru-RU" sz="1200" b="1" dirty="0"/>
              <a:t> </a:t>
            </a:r>
            <a:r>
              <a:rPr lang="ru-RU" sz="1200" b="1" dirty="0" smtClean="0"/>
              <a:t>(</a:t>
            </a:r>
            <a:r>
              <a:rPr lang="ru-RU" sz="1200" b="1" dirty="0" err="1" smtClean="0"/>
              <a:t>многопоточность</a:t>
            </a:r>
            <a:r>
              <a:rPr lang="ru-RU" sz="1200" b="1" dirty="0" smtClean="0"/>
              <a:t>): </a:t>
            </a:r>
            <a:r>
              <a:rPr lang="ru-RU" sz="1200" dirty="0" smtClean="0"/>
              <a:t>- использование </a:t>
            </a:r>
            <a:r>
              <a:rPr lang="ru-RU" sz="1200" dirty="0"/>
              <a:t>модуля </a:t>
            </a:r>
            <a:r>
              <a:rPr lang="ru-RU" sz="1200" dirty="0" err="1">
                <a:solidFill>
                  <a:srgbClr val="0070C0"/>
                </a:solidFill>
              </a:rPr>
              <a:t>threading</a:t>
            </a:r>
            <a:r>
              <a:rPr lang="ru-RU" sz="1200" dirty="0"/>
              <a:t> для запуска камер в отдельных потоках </a:t>
            </a:r>
            <a:r>
              <a:rPr lang="ru-RU" sz="1200" dirty="0" smtClean="0"/>
              <a:t>— это подход </a:t>
            </a:r>
            <a:r>
              <a:rPr lang="ru-RU" sz="1200" dirty="0"/>
              <a:t>для реализации параллелизма, что улучшает производительность при работе с несколькими камерами</a:t>
            </a:r>
            <a:r>
              <a:rPr lang="ru-RU" sz="1200" dirty="0" smtClean="0"/>
              <a:t>.</a:t>
            </a:r>
          </a:p>
          <a:p>
            <a:endParaRPr lang="ru-RU" sz="1200" dirty="0"/>
          </a:p>
          <a:p>
            <a:r>
              <a:rPr lang="ru-RU" sz="1200" b="1" dirty="0"/>
              <a:t>cv2.resize() </a:t>
            </a:r>
            <a:r>
              <a:rPr lang="ru-RU" sz="1200" dirty="0" smtClean="0"/>
              <a:t> - метод применяется для </a:t>
            </a:r>
            <a:r>
              <a:rPr lang="ru-RU" sz="1200" dirty="0"/>
              <a:t>уменьшения разрешения </a:t>
            </a:r>
            <a:r>
              <a:rPr lang="ru-RU" sz="1200" dirty="0" smtClean="0"/>
              <a:t>изображения. </a:t>
            </a:r>
            <a:r>
              <a:rPr lang="ru-RU" sz="1200" dirty="0"/>
              <a:t>Это </a:t>
            </a:r>
            <a:r>
              <a:rPr lang="ru-RU" sz="1200" dirty="0" smtClean="0"/>
              <a:t>позволяет </a:t>
            </a:r>
            <a:r>
              <a:rPr lang="ru-RU" sz="1200" dirty="0"/>
              <a:t>ускорить дальнейшую обработку</a:t>
            </a:r>
            <a:r>
              <a:rPr lang="ru-RU" sz="1200" dirty="0" smtClean="0"/>
              <a:t>.</a:t>
            </a:r>
            <a:endParaRPr lang="en-US" sz="1200" dirty="0" smtClean="0"/>
          </a:p>
          <a:p>
            <a:endParaRPr lang="en-US" sz="1200" dirty="0"/>
          </a:p>
          <a:p>
            <a:r>
              <a:rPr lang="ru-RU" sz="1200" b="1" dirty="0"/>
              <a:t>cv2.Canny()</a:t>
            </a:r>
            <a:r>
              <a:rPr lang="ru-RU" sz="1200" dirty="0"/>
              <a:t> </a:t>
            </a:r>
            <a:r>
              <a:rPr lang="en-US" sz="1200" dirty="0" smtClean="0"/>
              <a:t> - </a:t>
            </a:r>
            <a:r>
              <a:rPr lang="ru-RU" sz="1200" dirty="0" smtClean="0"/>
              <a:t>метод </a:t>
            </a:r>
            <a:r>
              <a:rPr lang="ru-RU" sz="1200" dirty="0"/>
              <a:t>применяется </a:t>
            </a:r>
            <a:r>
              <a:rPr lang="ru-RU" sz="1200" dirty="0" smtClean="0"/>
              <a:t>для </a:t>
            </a:r>
            <a:r>
              <a:rPr lang="ru-RU" sz="1200" dirty="0"/>
              <a:t>выделения контуров на изображении </a:t>
            </a:r>
            <a:r>
              <a:rPr lang="ru-RU" sz="1200" dirty="0" smtClean="0"/>
              <a:t>и </a:t>
            </a:r>
            <a:r>
              <a:rPr lang="ru-RU" sz="1200" dirty="0"/>
              <a:t>поиска нужных </a:t>
            </a:r>
            <a:r>
              <a:rPr lang="ru-RU" sz="1200" dirty="0" smtClean="0"/>
              <a:t>объектов, что минимизирует объем предаваемой </a:t>
            </a:r>
            <a:r>
              <a:rPr lang="ru-RU" sz="1200" dirty="0" err="1" smtClean="0"/>
              <a:t>иниформации</a:t>
            </a:r>
            <a:endParaRPr lang="ru-RU" sz="1200" dirty="0" smtClean="0"/>
          </a:p>
          <a:p>
            <a:endParaRPr lang="ru-RU" sz="1200" dirty="0"/>
          </a:p>
          <a:p>
            <a:r>
              <a:rPr lang="ru-RU" sz="1200" b="1" dirty="0"/>
              <a:t>cv2.cvtColor()</a:t>
            </a:r>
            <a:r>
              <a:rPr lang="ru-RU" sz="1200" dirty="0"/>
              <a:t> </a:t>
            </a:r>
            <a:r>
              <a:rPr lang="ru-RU" sz="1200" dirty="0" smtClean="0"/>
              <a:t> - метод </a:t>
            </a:r>
            <a:r>
              <a:rPr lang="ru-RU" sz="1200" dirty="0"/>
              <a:t>применяется </a:t>
            </a:r>
            <a:r>
              <a:rPr lang="ru-RU" sz="1200" dirty="0" smtClean="0"/>
              <a:t>для </a:t>
            </a:r>
            <a:r>
              <a:rPr lang="ru-RU" sz="1200" dirty="0"/>
              <a:t>перевода изображения в оттенки </a:t>
            </a:r>
            <a:r>
              <a:rPr lang="ru-RU" sz="1200" dirty="0" smtClean="0"/>
              <a:t>серого, что уменьшает </a:t>
            </a:r>
            <a:r>
              <a:rPr lang="ru-RU" sz="1200" dirty="0"/>
              <a:t>объем данных.</a:t>
            </a:r>
          </a:p>
          <a:p>
            <a:endParaRPr lang="ru-RU" sz="1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bd0017381e_1_7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Разработанная система тестирования ключевых компонентов проекта, включая отладку кода и обработку возможных ошибок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6" name="Google Shape;126;g2bd0017381e_1_7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7" name="Google Shape;127;g2bd0017381e_1_7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7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Google Shape;112;g2bd0017381e_1_42"/>
          <p:cNvSpPr txBox="1"/>
          <p:nvPr/>
        </p:nvSpPr>
        <p:spPr>
          <a:xfrm>
            <a:off x="286050" y="759501"/>
            <a:ext cx="8453681" cy="4062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200" b="1" dirty="0" err="1"/>
              <a:t>logging</a:t>
            </a:r>
            <a:r>
              <a:rPr lang="ru-RU" sz="1200" dirty="0"/>
              <a:t> -  встроенный модуль </a:t>
            </a:r>
            <a:r>
              <a:rPr lang="ru-RU" sz="1200" dirty="0" err="1"/>
              <a:t>logging</a:t>
            </a:r>
            <a:r>
              <a:rPr lang="ru-RU" sz="1200" dirty="0"/>
              <a:t> , применяемый для решения задач </a:t>
            </a:r>
            <a:r>
              <a:rPr lang="ru-RU" sz="1200" dirty="0" err="1"/>
              <a:t>логирования</a:t>
            </a:r>
            <a:r>
              <a:rPr lang="ru-RU" sz="1200" dirty="0" smtClean="0"/>
              <a:t>. Нахождение ошибок, правильность логики кода.</a:t>
            </a:r>
            <a:endParaRPr lang="ru-RU" sz="1200" dirty="0"/>
          </a:p>
          <a:p>
            <a:endParaRPr lang="ru-RU" sz="1200" u="none" strike="noStrike" cap="none" dirty="0" smtClean="0">
              <a:solidFill>
                <a:srgbClr val="11696D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Сервер</a:t>
            </a:r>
            <a:r>
              <a:rPr lang="en-US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– </a:t>
            </a:r>
            <a:r>
              <a:rPr lang="en-US" sz="1200" dirty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Python (Flask)</a:t>
            </a:r>
            <a:r>
              <a:rPr lang="ru-RU" sz="1200" dirty="0" smtClean="0">
                <a:solidFill>
                  <a:schemeClr val="tx1"/>
                </a:solidFill>
                <a:ea typeface="Montserrat"/>
                <a:cs typeface="Montserrat"/>
                <a:sym typeface="Montserrat"/>
              </a:rPr>
              <a:t>:</a:t>
            </a:r>
            <a:endParaRPr lang="ru-RU" sz="1200" b="1" dirty="0" smtClean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000" b="1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INFO:werkzeug:127.0.0.1 - - [09/Sep/2024 19:45:06] "POST /alert HTTP/1.1" 200 -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INFO:root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: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 статус </a:t>
            </a:r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тостояния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от дрона: {'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message': '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Я в воздухе.'}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INFO:root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: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Выбрана </a:t>
            </a:r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стратеия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: "Изменение маршрута"</a:t>
            </a:r>
          </a:p>
          <a:p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  <a:endParaRPr lang="ru-RU" sz="1000" u="none" strike="noStrike" cap="none" dirty="0" smtClean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Дрон 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– </a:t>
            </a:r>
            <a:r>
              <a:rPr lang="en-US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Python (Flask)</a:t>
            </a:r>
            <a:r>
              <a:rPr lang="ru-RU" sz="12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</a:t>
            </a:r>
            <a:endParaRPr lang="ru-RU" sz="1200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000" u="none" strike="noStrike" cap="none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 - INFO - 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 запрос о состоянии дрона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werkzeug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- 127.0.0.1 - - [09/Sep/2024 19:27:18] "GET /</a:t>
            </a:r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drone_status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HTTP/1.1" 200 -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 - INFO - 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Получена команда на взлет.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werkzeug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- 127.0.0.1 - - [09/Sep/2024 19:27:18] "POST /takeoff HTTP/1.1" 200 -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 - INFO - 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Получена команда двигаться вперед.</a:t>
            </a:r>
          </a:p>
          <a:p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werkzeug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- 127.0.0.1 - - [09/Sep/2024 19:27:18] "POST /</a:t>
            </a:r>
            <a:r>
              <a:rPr lang="en-US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move_forward</a:t>
            </a:r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HTTP/1.1" 200 -</a:t>
            </a:r>
          </a:p>
          <a:p>
            <a:r>
              <a:rPr lang="en-US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 - INFO - 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Получен запрос о состоянии </a:t>
            </a:r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дрона</a:t>
            </a:r>
          </a:p>
          <a:p>
            <a:r>
              <a:rPr lang="ru-RU" sz="1000" u="none" strike="noStrike" cap="none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</a:p>
          <a:p>
            <a:r>
              <a:rPr lang="ru-RU" sz="12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Камера:</a:t>
            </a:r>
          </a:p>
          <a:p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</a:p>
          <a:p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Камера 0: Объект обнаружен</a:t>
            </a:r>
          </a:p>
          <a:p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root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- INFO - Уведомление отправлено на сервер: {'</a:t>
            </a:r>
            <a:r>
              <a:rPr lang="ru-RU" sz="10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message</a:t>
            </a:r>
            <a:r>
              <a:rPr lang="ru-RU" sz="10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': 'Уведомление получено</a:t>
            </a:r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'}</a:t>
            </a:r>
          </a:p>
          <a:p>
            <a:r>
              <a:rPr lang="ru-RU" sz="10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…</a:t>
            </a:r>
            <a:endParaRPr lang="ru-RU" sz="1000" dirty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bd0017381e_1_14"/>
          <p:cNvSpPr txBox="1">
            <a:spLocks noGrp="1"/>
          </p:cNvSpPr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b="1">
                <a:solidFill>
                  <a:srgbClr val="11696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Анализ производительности проекта</a:t>
            </a:r>
            <a:endParaRPr sz="1500" b="1">
              <a:solidFill>
                <a:srgbClr val="11696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4" name="Google Shape;134;g2bd0017381e_1_14"/>
          <p:cNvCxnSpPr/>
          <p:nvPr/>
        </p:nvCxnSpPr>
        <p:spPr>
          <a:xfrm>
            <a:off x="286050" y="4845025"/>
            <a:ext cx="8172900" cy="26700"/>
          </a:xfrm>
          <a:prstGeom prst="straightConnector1">
            <a:avLst/>
          </a:prstGeom>
          <a:noFill/>
          <a:ln w="28575" cap="flat" cmpd="sng">
            <a:solidFill>
              <a:srgbClr val="11696D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5" name="Google Shape;135;g2bd0017381e_1_14"/>
          <p:cNvSpPr txBox="1"/>
          <p:nvPr/>
        </p:nvSpPr>
        <p:spPr>
          <a:xfrm>
            <a:off x="8625250" y="4658275"/>
            <a:ext cx="914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>
                <a:solidFill>
                  <a:srgbClr val="11696D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8</a:t>
            </a:r>
            <a:endParaRPr sz="1400" b="0" i="0" u="none" strike="noStrike" cap="none">
              <a:solidFill>
                <a:srgbClr val="11696D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6" name="Google Shape;112;g2bd0017381e_1_42"/>
          <p:cNvSpPr txBox="1"/>
          <p:nvPr/>
        </p:nvSpPr>
        <p:spPr>
          <a:xfrm>
            <a:off x="900441" y="1081371"/>
            <a:ext cx="3428700" cy="3877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600" b="1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_     ._   __/__   _ _  _  _ _/_   Recorded: 19:44:58  Samples:  1266</a:t>
            </a:r>
          </a:p>
          <a:p>
            <a:r>
              <a:rPr lang="en-US" sz="600" b="1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en-US" sz="600" b="1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/_//_/// /_\ / //_// / //_'/ //     Duration: 8.416     CPU time: 5.047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/   _/                      v4.7.3</a:t>
            </a:r>
          </a:p>
          <a:p>
            <a:endParaRPr lang="en-US" sz="600" dirty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Profile at D:\Programming\Python\PAS\Diploma2\cameras.py:48</a:t>
            </a:r>
          </a:p>
          <a:p>
            <a:endParaRPr lang="en-US" sz="600" dirty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8.416 Camera1.start  cameras.py:46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3.303 sleep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2.251 [self]  cameras.py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1.238 Camera1.detect_obstacle  cameras.py:80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└─ 1.161 Camera1.send_alert_to_server  cameras.py:87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└─ 1.111 post  requests\api.py:103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└─ 1.110 request  requests\api.py:14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└─ 1.046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Session.request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requests\sessions.py:500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├─ 0.806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Session.send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requests\sessions.py:673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└─ 0.745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HTTPAdapter.send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requests\adapters.py:613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└─ 0.640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HTTPConnectionPool.urlopen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urllib3\connectionpool.py:594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└─ 0.613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HTTPConnectionPool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._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make_request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urllib3\connectionpool.py:379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├─ 0.356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HTTPConnection.getresponse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urllib3\connection.py:438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└─ 0.319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HTTPConnection.getresponse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http\client.py:1367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   └─ 0.313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HTTPResponse.begin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http\client.py:317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      └─ 0.282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HTTPResponse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._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read_status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http\client.py:284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         └─ 0.282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SocketIO.readinto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socket.py:693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│              └─ 0.280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socket.recv_into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└─ 0.254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HTTPConnection.request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urllib3\connection.py:322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└─ 0.203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HTTPConnection.endheaders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http\client.py:1303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└─ 0.203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._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send_output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http\client.py:1065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└─ 0.201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HTTPConnection.send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http\client.py:1010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└─ 0.198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HTTPConnection.connect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urllib3\connection.py:235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   └─ 0.198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HTTPConnection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._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new_conn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urllib3\connection.py:190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      └─ 0.195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create_connection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urllib3\util\connection.py:27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         └─ 0.125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getaddrinfo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socket.py:946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│                                   └─ 0.124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getaddrinfo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│              └─ 0.154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Session.prepare_request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requests\sessions.py:457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0.576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VideoCapture.read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0.432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waitKey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0.263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VideoCapture.release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├─ 0.151 </a:t>
            </a:r>
            <a:r>
              <a:rPr lang="en-US" sz="600" dirty="0" err="1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imshow</a:t>
            </a:r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  &lt;built-in&gt;</a:t>
            </a:r>
          </a:p>
          <a:p>
            <a:r>
              <a:rPr lang="en-US" sz="600" dirty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└─ 0.133 Camera1.process_frame  </a:t>
            </a:r>
            <a:r>
              <a:rPr lang="en-US" sz="6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cameras.py:73</a:t>
            </a:r>
            <a:endParaRPr lang="ru-RU" sz="600" u="none" strike="noStrike" cap="none" dirty="0" smtClean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  <p:sp>
        <p:nvSpPr>
          <p:cNvPr id="8" name="Google Shape;120;g2962aafab79_0_12"/>
          <p:cNvSpPr txBox="1"/>
          <p:nvPr/>
        </p:nvSpPr>
        <p:spPr>
          <a:xfrm>
            <a:off x="340274" y="505436"/>
            <a:ext cx="846082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1200" b="1" dirty="0" err="1">
                <a:solidFill>
                  <a:schemeClr val="tx1"/>
                </a:solidFill>
              </a:rPr>
              <a:t>pyinstrument</a:t>
            </a:r>
            <a:r>
              <a:rPr lang="ru-RU" sz="1200" dirty="0">
                <a:solidFill>
                  <a:schemeClr val="tx1"/>
                </a:solidFill>
              </a:rPr>
              <a:t> </a:t>
            </a:r>
            <a:r>
              <a:rPr lang="ru-RU" sz="1200" dirty="0" smtClean="0">
                <a:solidFill>
                  <a:schemeClr val="tx1"/>
                </a:solidFill>
              </a:rPr>
              <a:t>-</a:t>
            </a:r>
            <a:r>
              <a:rPr lang="en-US" sz="1200" dirty="0" smtClean="0">
                <a:solidFill>
                  <a:schemeClr val="tx1"/>
                </a:solidFill>
              </a:rPr>
              <a:t> </a:t>
            </a:r>
            <a:r>
              <a:rPr lang="ru-RU" sz="1200" dirty="0" smtClean="0"/>
              <a:t>статистический </a:t>
            </a:r>
            <a:r>
              <a:rPr lang="ru-RU" sz="1200" dirty="0"/>
              <a:t>профайлер</a:t>
            </a:r>
            <a:r>
              <a:rPr lang="ru-RU" sz="1200" dirty="0">
                <a:solidFill>
                  <a:schemeClr val="tx1"/>
                </a:solidFill>
              </a:rPr>
              <a:t>. </a:t>
            </a:r>
            <a:r>
              <a:rPr lang="ru-RU" sz="1200" dirty="0" smtClean="0">
                <a:solidFill>
                  <a:schemeClr val="tx1"/>
                </a:solidFill>
              </a:rPr>
              <a:t>Собирает </a:t>
            </a:r>
            <a:r>
              <a:rPr lang="ru-RU" sz="1200" dirty="0">
                <a:solidFill>
                  <a:schemeClr val="tx1"/>
                </a:solidFill>
              </a:rPr>
              <a:t>данные о времени выполнения каждой функции, что позволяет </a:t>
            </a:r>
            <a:r>
              <a:rPr lang="ru-RU" sz="1200" dirty="0" smtClean="0">
                <a:solidFill>
                  <a:schemeClr val="tx1"/>
                </a:solidFill>
              </a:rPr>
              <a:t>увидеть</a:t>
            </a:r>
            <a:r>
              <a:rPr lang="ru-RU" sz="1200" dirty="0">
                <a:solidFill>
                  <a:schemeClr val="tx1"/>
                </a:solidFill>
              </a:rPr>
              <a:t>, сколько времени было затрачено на каждую часть </a:t>
            </a:r>
            <a:r>
              <a:rPr lang="ru-RU" sz="1200" dirty="0" smtClean="0">
                <a:solidFill>
                  <a:schemeClr val="tx1"/>
                </a:solidFill>
              </a:rPr>
              <a:t>кода. </a:t>
            </a:r>
            <a:endParaRPr lang="ru-RU" sz="1200" dirty="0">
              <a:solidFill>
                <a:schemeClr val="tx1"/>
              </a:solidFill>
            </a:endParaRPr>
          </a:p>
          <a:p>
            <a:endParaRPr lang="ru-RU" sz="1200" dirty="0"/>
          </a:p>
        </p:txBody>
      </p:sp>
      <p:sp>
        <p:nvSpPr>
          <p:cNvPr id="9" name="Google Shape;112;g2bd0017381e_1_42"/>
          <p:cNvSpPr txBox="1"/>
          <p:nvPr/>
        </p:nvSpPr>
        <p:spPr>
          <a:xfrm>
            <a:off x="4846894" y="1838564"/>
            <a:ext cx="3612056" cy="281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▎</a:t>
            </a:r>
            <a:r>
              <a:rPr lang="ru-RU" sz="1100" b="1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Общая информация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Recorded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Время записи профиля (19:44:58).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Samples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Количество собранных образцов (1266).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Duration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Общее время выполнения (8.416 секунд).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CPU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time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Общее время, затраченное на процессор (5.047 секунд).</a:t>
            </a: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Profile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 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at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: Указывает на файл и строку, где началось профилирование (cameras.py:48).</a:t>
            </a:r>
          </a:p>
          <a:p>
            <a:endParaRPr lang="ru-RU" sz="1100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endParaRPr lang="ru-RU" sz="1100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▎</a:t>
            </a:r>
            <a:r>
              <a:rPr lang="ru-RU" sz="1100" b="1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Возможности:</a:t>
            </a:r>
            <a:endParaRPr lang="ru-RU" sz="1100" b="1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Оптимизация сетевых запросов 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с помощью асинхронного программирования или уменьшения частоты отправки </a:t>
            </a:r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уведомлений.</a:t>
            </a:r>
            <a:endParaRPr lang="ru-RU" sz="1100" dirty="0">
              <a:solidFill>
                <a:schemeClr val="tx1"/>
              </a:solidFill>
              <a:latin typeface="+mn-lt"/>
              <a:ea typeface="Montserrat"/>
              <a:cs typeface="Montserrat"/>
              <a:sym typeface="Montserrat"/>
            </a:endParaRPr>
          </a:p>
          <a:p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- </a:t>
            </a:r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Отрегулировать задержки </a:t>
            </a:r>
            <a:r>
              <a:rPr lang="ru-RU" sz="1100" dirty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(</a:t>
            </a:r>
            <a:r>
              <a:rPr lang="ru-RU" sz="1100" dirty="0" err="1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sleep</a:t>
            </a:r>
            <a:r>
              <a:rPr lang="ru-RU" sz="1100" dirty="0" smtClean="0">
                <a:solidFill>
                  <a:schemeClr val="tx1"/>
                </a:solidFill>
                <a:latin typeface="+mn-lt"/>
                <a:ea typeface="Montserrat"/>
                <a:cs typeface="Montserrat"/>
                <a:sym typeface="Montserrat"/>
              </a:rPr>
              <a:t>).</a:t>
            </a:r>
            <a:r>
              <a:rPr lang="ru-RU" sz="600" dirty="0" smtClean="0">
                <a:solidFill>
                  <a:srgbClr val="0070C0"/>
                </a:solidFill>
                <a:latin typeface="+mn-lt"/>
                <a:ea typeface="Montserrat"/>
                <a:cs typeface="Montserrat"/>
                <a:sym typeface="Montserrat"/>
              </a:rPr>
              <a:t>.</a:t>
            </a:r>
            <a:endParaRPr lang="en-US" sz="600" dirty="0">
              <a:solidFill>
                <a:srgbClr val="0070C0"/>
              </a:solidFill>
              <a:latin typeface="+mn-l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14487</TotalTime>
  <Words>1105</Words>
  <Application>Microsoft Office PowerPoint</Application>
  <PresentationFormat>Экран (16:9)</PresentationFormat>
  <Paragraphs>173</Paragraphs>
  <Slides>13</Slides>
  <Notes>13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Times New Roman</vt:lpstr>
      <vt:lpstr>Montserrat Black</vt:lpstr>
      <vt:lpstr>Montserrat</vt:lpstr>
      <vt:lpstr>Simple Light</vt:lpstr>
      <vt:lpstr>Пакет</vt:lpstr>
      <vt:lpstr>ПРОГРАММА ПРОФЕССИОНАЛЬНОЙ ПЕРЕПОДГОТОВКИ   “Python-разработка для БПЛА: паттерны проектирования, API-интерфейсы и библиотеки для оптимизации решений”</vt:lpstr>
      <vt:lpstr>Проект по теме  «Создание полноценного Web-сайта и публикация его на GitHub»</vt:lpstr>
      <vt:lpstr>Описание проекта, его основные характеристики, цели и область применения </vt:lpstr>
      <vt:lpstr>1. Применяемые паттерны проектирования, обоснование их выбора</vt:lpstr>
      <vt:lpstr>2. Применяемые паттерны проектирования, обоснование их выбора</vt:lpstr>
      <vt:lpstr>API-интерфейсы для обеспечения взаимодействия программного решения с внешними системами или сервисами</vt:lpstr>
      <vt:lpstr>Библиотеки для оптимизации решений в вашем проекте, объяснение их применения</vt:lpstr>
      <vt:lpstr>Разработанная система тестирования ключевых компонентов проекта, включая отладку кода и обработку возможных ошибок</vt:lpstr>
      <vt:lpstr>Анализ производительности проекта</vt:lpstr>
      <vt:lpstr>Стратегии управления ресурсами и энергопотреблением для повышения эффективности работы программы</vt:lpstr>
      <vt:lpstr>Документация к коду проекта</vt:lpstr>
      <vt:lpstr>Демонстрация ключевой функциональности проекта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ПРОГРАММА ПРОФЕССИОНАЛЬНОЙ ПЕРЕПОДГОТОВКИ   “Python-разработка для БПЛА: паттерны проектирования, API-интерфейсы и библиотеки для оптимизации решений”</dc:title>
  <dc:creator>PAS</dc:creator>
  <cp:lastModifiedBy>PAS</cp:lastModifiedBy>
  <cp:revision>48</cp:revision>
  <dcterms:modified xsi:type="dcterms:W3CDTF">2024-09-11T14:33:16Z</dcterms:modified>
</cp:coreProperties>
</file>